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9"/>
  </p:notesMasterIdLst>
  <p:handoutMasterIdLst>
    <p:handoutMasterId r:id="rId20"/>
  </p:handoutMasterIdLst>
  <p:sldIdLst>
    <p:sldId id="347" r:id="rId2"/>
    <p:sldId id="366" r:id="rId3"/>
    <p:sldId id="367" r:id="rId4"/>
    <p:sldId id="388" r:id="rId5"/>
    <p:sldId id="390" r:id="rId6"/>
    <p:sldId id="398" r:id="rId7"/>
    <p:sldId id="399" r:id="rId8"/>
    <p:sldId id="400" r:id="rId9"/>
    <p:sldId id="401" r:id="rId10"/>
    <p:sldId id="402" r:id="rId11"/>
    <p:sldId id="404" r:id="rId12"/>
    <p:sldId id="405" r:id="rId13"/>
    <p:sldId id="406" r:id="rId14"/>
    <p:sldId id="407" r:id="rId15"/>
    <p:sldId id="408" r:id="rId16"/>
    <p:sldId id="409" r:id="rId17"/>
    <p:sldId id="410"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08" autoAdjust="0"/>
    <p:restoredTop sz="86400" autoAdjust="0"/>
  </p:normalViewPr>
  <p:slideViewPr>
    <p:cSldViewPr>
      <p:cViewPr varScale="1">
        <p:scale>
          <a:sx n="62" d="100"/>
          <a:sy n="62" d="100"/>
        </p:scale>
        <p:origin x="1412" y="44"/>
      </p:cViewPr>
      <p:guideLst>
        <p:guide orient="horz" pos="2160"/>
        <p:guide pos="2880"/>
      </p:guideLst>
    </p:cSldViewPr>
  </p:slideViewPr>
  <p:outlineViewPr>
    <p:cViewPr>
      <p:scale>
        <a:sx n="33" d="100"/>
        <a:sy n="33" d="100"/>
      </p:scale>
      <p:origin x="0" y="5556"/>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9/13/2018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2529438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3041701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3380467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16</a:t>
            </a:fld>
            <a:endParaRPr lang="en-US" altLang="en-US" dirty="0"/>
          </a:p>
        </p:txBody>
      </p:sp>
    </p:spTree>
    <p:extLst>
      <p:ext uri="{BB962C8B-B14F-4D97-AF65-F5344CB8AC3E}">
        <p14:creationId xmlns:p14="http://schemas.microsoft.com/office/powerpoint/2010/main" val="2182889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17</a:t>
            </a:fld>
            <a:endParaRPr lang="en-US" altLang="en-US" dirty="0"/>
          </a:p>
        </p:txBody>
      </p:sp>
    </p:spTree>
    <p:extLst>
      <p:ext uri="{BB962C8B-B14F-4D97-AF65-F5344CB8AC3E}">
        <p14:creationId xmlns:p14="http://schemas.microsoft.com/office/powerpoint/2010/main" val="2521637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381000" y="2971800"/>
            <a:ext cx="5791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able Placeholder 7"/>
          <p:cNvSpPr>
            <a:spLocks noGrp="1"/>
          </p:cNvSpPr>
          <p:nvPr>
            <p:ph type="tbl" sz="quarter" idx="15"/>
          </p:nvPr>
        </p:nvSpPr>
        <p:spPr>
          <a:xfrm>
            <a:off x="6400800" y="2362200"/>
            <a:ext cx="1524000" cy="1905000"/>
          </a:xfrm>
        </p:spPr>
        <p:txBody>
          <a:bodyPr/>
          <a:lstStyle/>
          <a:p>
            <a:endParaRPr lang="en-US"/>
          </a:p>
        </p:txBody>
      </p:sp>
      <p:sp>
        <p:nvSpPr>
          <p:cNvPr id="13" name="Table Placeholder 12"/>
          <p:cNvSpPr>
            <a:spLocks noGrp="1"/>
          </p:cNvSpPr>
          <p:nvPr>
            <p:ph type="tbl" sz="quarter" idx="16"/>
          </p:nvPr>
        </p:nvSpPr>
        <p:spPr>
          <a:xfrm>
            <a:off x="5562600" y="2438400"/>
            <a:ext cx="1143000" cy="2133600"/>
          </a:xfrm>
        </p:spPr>
        <p:txBody>
          <a:bodyPr/>
          <a:lstStyle/>
          <a:p>
            <a:endParaRPr lang="en-US"/>
          </a:p>
        </p:txBody>
      </p:sp>
      <p:sp>
        <p:nvSpPr>
          <p:cNvPr id="9" name="Picture Placeholder 8"/>
          <p:cNvSpPr>
            <a:spLocks noGrp="1"/>
          </p:cNvSpPr>
          <p:nvPr>
            <p:ph type="pic" sz="quarter" idx="17"/>
          </p:nvPr>
        </p:nvSpPr>
        <p:spPr>
          <a:xfrm>
            <a:off x="4953000" y="2590800"/>
            <a:ext cx="1066800" cy="1981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7.6 </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7</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a:t>
            </a:r>
            <a:r>
              <a:rPr lang="en-US" dirty="0" err="1"/>
              <a:t>Sqrt</a:t>
            </a:r>
            <a:r>
              <a:rPr lang="en-US" dirty="0"/>
              <a:t>(Iridium) Means</a:t>
            </a:r>
          </a:p>
        </p:txBody>
      </p:sp>
      <p:sp>
        <p:nvSpPr>
          <p:cNvPr id="3" name="Content Placeholder 2"/>
          <p:cNvSpPr>
            <a:spLocks noGrp="1"/>
          </p:cNvSpPr>
          <p:nvPr>
            <p:ph idx="1"/>
          </p:nvPr>
        </p:nvSpPr>
        <p:spPr>
          <a:xfrm>
            <a:off x="152400" y="1426548"/>
            <a:ext cx="8610600" cy="478452"/>
          </a:xfrm>
        </p:spPr>
        <p:txBody>
          <a:bodyPr/>
          <a:lstStyle/>
          <a:p>
            <a:pPr marL="0" indent="0">
              <a:buNone/>
            </a:pPr>
            <a:r>
              <a:rPr lang="en-US" sz="2400" dirty="0"/>
              <a:t>Shale versus Limestone</a:t>
            </a:r>
            <a:r>
              <a:rPr lang="en-US" sz="2400" dirty="0" smtClean="0"/>
              <a:t>:</a:t>
            </a:r>
            <a:endParaRPr lang="en-US" sz="2400" dirty="0"/>
          </a:p>
        </p:txBody>
      </p:sp>
      <p:pic>
        <p:nvPicPr>
          <p:cNvPr id="15" name="Picture Placeholder 14" descr="An equation plotting Shale versus Limestone. The equation reads (15.98 minus 12.65) plus or minus 2.12 times square root of 16.68 times square root of (1 over 12 plus 1 over 15), 3.33 plus or minus 3.28 equals (0.05 to 6.61)"/>
          <p:cNvPicPr>
            <a:picLocks noGrp="1" noChangeAspect="1"/>
          </p:cNvPicPr>
          <p:nvPr>
            <p:ph type="pic" sz="quarter" idx="11"/>
          </p:nvPr>
        </p:nvPicPr>
        <p:blipFill>
          <a:blip r:embed="rId3"/>
          <a:stretch>
            <a:fillRect/>
          </a:stretch>
        </p:blipFill>
        <p:spPr>
          <a:xfrm>
            <a:off x="2168728" y="2011631"/>
            <a:ext cx="4168909" cy="1200597"/>
          </a:xfrm>
          <a:prstGeom prst="rect">
            <a:avLst/>
          </a:prstGeom>
          <a:noFill/>
          <a:ln>
            <a:noFill/>
          </a:ln>
        </p:spPr>
      </p:pic>
      <p:sp>
        <p:nvSpPr>
          <p:cNvPr id="6" name="Content Placeholder 7"/>
          <p:cNvSpPr>
            <a:spLocks noGrp="1"/>
          </p:cNvSpPr>
          <p:nvPr>
            <p:ph type="body" sz="quarter" idx="10"/>
          </p:nvPr>
        </p:nvSpPr>
        <p:spPr>
          <a:xfrm>
            <a:off x="187391" y="3429000"/>
            <a:ext cx="8673738" cy="892516"/>
          </a:xfrm>
        </p:spPr>
        <p:txBody>
          <a:bodyPr>
            <a:noAutofit/>
          </a:bodyPr>
          <a:lstStyle/>
          <a:p>
            <a:pPr marL="0" indent="0">
              <a:spcBef>
                <a:spcPts val="624"/>
              </a:spcBef>
              <a:buNone/>
            </a:pPr>
            <a:r>
              <a:rPr lang="en-US" sz="2400" dirty="0"/>
              <a:t>Square to transform back to Iridium measure:(0.0025 to 43.69)</a:t>
            </a:r>
          </a:p>
          <a:p>
            <a:pPr marL="0" indent="0">
              <a:spcBef>
                <a:spcPts val="624"/>
              </a:spcBef>
              <a:buNone/>
            </a:pPr>
            <a:r>
              <a:rPr lang="en-US" sz="2400" dirty="0"/>
              <a:t>Depth 347 versus Depth 346</a:t>
            </a:r>
            <a:r>
              <a:rPr lang="en-US" sz="2400" dirty="0" smtClean="0"/>
              <a:t>:</a:t>
            </a:r>
            <a:endParaRPr lang="en-US" sz="2400" dirty="0"/>
          </a:p>
        </p:txBody>
      </p:sp>
      <p:pic>
        <p:nvPicPr>
          <p:cNvPr id="16" name="Picture Placeholder 15" descr="An equation. The equation reads (23.87 minus 14.40) plus or minus 2.12 times square root of 16.68 times square root of (1 over 5 plus 1 over 3), 9.47 plus or minus 6.33 equals (3.14 to 15.80)."/>
          <p:cNvPicPr>
            <a:picLocks noGrp="1" noChangeAspect="1"/>
          </p:cNvPicPr>
          <p:nvPr>
            <p:ph type="pic" sz="quarter" idx="13"/>
          </p:nvPr>
        </p:nvPicPr>
        <p:blipFill>
          <a:blip r:embed="rId4"/>
          <a:stretch>
            <a:fillRect/>
          </a:stretch>
        </p:blipFill>
        <p:spPr>
          <a:xfrm>
            <a:off x="2175854" y="4419600"/>
            <a:ext cx="4099623" cy="1261935"/>
          </a:xfrm>
          <a:prstGeom prst="rect">
            <a:avLst/>
          </a:prstGeom>
          <a:noFill/>
          <a:ln>
            <a:noFill/>
          </a:ln>
        </p:spPr>
      </p:pic>
      <p:sp>
        <p:nvSpPr>
          <p:cNvPr id="8" name="Content Placeholder 7"/>
          <p:cNvSpPr>
            <a:spLocks noGrp="1"/>
          </p:cNvSpPr>
          <p:nvPr>
            <p:ph sz="quarter" idx="14"/>
          </p:nvPr>
        </p:nvSpPr>
        <p:spPr>
          <a:xfrm>
            <a:off x="225540" y="5740065"/>
            <a:ext cx="8692920" cy="508335"/>
          </a:xfrm>
        </p:spPr>
        <p:txBody>
          <a:bodyPr>
            <a:normAutofit/>
          </a:bodyPr>
          <a:lstStyle/>
          <a:p>
            <a:pPr marL="0" indent="0">
              <a:spcBef>
                <a:spcPts val="624"/>
              </a:spcBef>
              <a:buNone/>
            </a:pPr>
            <a:r>
              <a:rPr lang="en-US" sz="2400" dirty="0"/>
              <a:t>Square to transform back to Iridium measure: (9.9 to 249.6</a:t>
            </a:r>
            <a:r>
              <a:rPr lang="en-US" sz="2400" dirty="0" smtClean="0"/>
              <a:t>)</a:t>
            </a:r>
            <a:endParaRPr lang="en-US" sz="2400" dirty="0"/>
          </a:p>
        </p:txBody>
      </p:sp>
    </p:spTree>
    <p:extLst>
      <p:ext uri="{BB962C8B-B14F-4D97-AF65-F5344CB8AC3E}">
        <p14:creationId xmlns:p14="http://schemas.microsoft.com/office/powerpoint/2010/main" val="33544851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 Sizes</a:t>
            </a:r>
          </a:p>
        </p:txBody>
      </p:sp>
      <p:sp>
        <p:nvSpPr>
          <p:cNvPr id="3" name="Content Placeholder 2"/>
          <p:cNvSpPr>
            <a:spLocks noGrp="1"/>
          </p:cNvSpPr>
          <p:nvPr>
            <p:ph idx="1"/>
          </p:nvPr>
        </p:nvSpPr>
        <p:spPr>
          <a:xfrm>
            <a:off x="1295400" y="1809997"/>
            <a:ext cx="2423886" cy="566058"/>
          </a:xfrm>
        </p:spPr>
        <p:txBody>
          <a:bodyPr/>
          <a:lstStyle/>
          <a:p>
            <a:pPr marL="0" indent="0">
              <a:buNone/>
            </a:pPr>
            <a:r>
              <a:rPr lang="en-US" sz="2400" dirty="0"/>
              <a:t>General form: </a:t>
            </a:r>
          </a:p>
        </p:txBody>
      </p:sp>
      <p:pic>
        <p:nvPicPr>
          <p:cNvPr id="7" name="Picture Placeholder 6" descr="An equation reads difference over S D equals y bar subscript I minus y bar subscript j over S D equals y bar subscript I minus y bar subscript j all over square root of M S E."/>
          <p:cNvPicPr>
            <a:picLocks noGrp="1" noChangeAspect="1"/>
          </p:cNvPicPr>
          <p:nvPr>
            <p:ph type="pic" sz="quarter" idx="11"/>
          </p:nvPr>
        </p:nvPicPr>
        <p:blipFill>
          <a:blip r:embed="rId3"/>
          <a:stretch>
            <a:fillRect/>
          </a:stretch>
        </p:blipFill>
        <p:spPr>
          <a:xfrm>
            <a:off x="3962400" y="1430443"/>
            <a:ext cx="4785662" cy="1312757"/>
          </a:xfrm>
          <a:prstGeom prst="rect">
            <a:avLst/>
          </a:prstGeom>
          <a:noFill/>
          <a:ln>
            <a:noFill/>
          </a:ln>
        </p:spPr>
      </p:pic>
      <p:sp>
        <p:nvSpPr>
          <p:cNvPr id="6" name="Content Placeholder 7"/>
          <p:cNvSpPr>
            <a:spLocks noGrp="1"/>
          </p:cNvSpPr>
          <p:nvPr>
            <p:ph type="body" sz="quarter" idx="10"/>
          </p:nvPr>
        </p:nvSpPr>
        <p:spPr>
          <a:xfrm>
            <a:off x="152400" y="3200400"/>
            <a:ext cx="3678511" cy="892516"/>
          </a:xfrm>
        </p:spPr>
        <p:txBody>
          <a:bodyPr>
            <a:normAutofit/>
          </a:bodyPr>
          <a:lstStyle/>
          <a:p>
            <a:pPr marL="0" indent="0" eaLnBrk="0" fontAlgn="base" hangingPunct="0">
              <a:spcBef>
                <a:spcPct val="30000"/>
              </a:spcBef>
              <a:spcAft>
                <a:spcPct val="0"/>
              </a:spcAft>
              <a:buClrTx/>
              <a:buNone/>
              <a:defRPr/>
            </a:pPr>
            <a:r>
              <a:rPr lang="en-US" sz="2400" dirty="0"/>
              <a:t>Shale vs. Limestone: (square root scale</a:t>
            </a:r>
            <a:r>
              <a:rPr lang="en-US" sz="2400" dirty="0" smtClean="0"/>
              <a:t>)</a:t>
            </a:r>
            <a:endParaRPr lang="en-US" sz="2400" dirty="0"/>
          </a:p>
        </p:txBody>
      </p:sp>
      <p:pic>
        <p:nvPicPr>
          <p:cNvPr id="9" name="Picture Placeholder 8" descr="An equation reads 15.98 minus 12.65 all over square root of 16.68 equals 3.33 over 4.08 equals 0.82."/>
          <p:cNvPicPr>
            <a:picLocks noGrp="1" noChangeAspect="1"/>
          </p:cNvPicPr>
          <p:nvPr>
            <p:ph type="pic" sz="quarter" idx="13"/>
          </p:nvPr>
        </p:nvPicPr>
        <p:blipFill>
          <a:blip r:embed="rId4"/>
          <a:stretch>
            <a:fillRect/>
          </a:stretch>
        </p:blipFill>
        <p:spPr>
          <a:xfrm>
            <a:off x="3959618" y="3129777"/>
            <a:ext cx="4867529" cy="1015479"/>
          </a:xfrm>
          <a:prstGeom prst="rect">
            <a:avLst/>
          </a:prstGeom>
          <a:noFill/>
          <a:ln>
            <a:noFill/>
          </a:ln>
        </p:spPr>
      </p:pic>
      <p:sp>
        <p:nvSpPr>
          <p:cNvPr id="8" name="Content Placeholder 7"/>
          <p:cNvSpPr>
            <a:spLocks noGrp="1"/>
          </p:cNvSpPr>
          <p:nvPr>
            <p:ph sz="quarter" idx="14"/>
          </p:nvPr>
        </p:nvSpPr>
        <p:spPr>
          <a:xfrm>
            <a:off x="216532" y="4953000"/>
            <a:ext cx="3647098" cy="900545"/>
          </a:xfrm>
        </p:spPr>
        <p:txBody>
          <a:bodyPr>
            <a:noAutofit/>
          </a:bodyPr>
          <a:lstStyle/>
          <a:p>
            <a:pPr marL="0" indent="0">
              <a:buNone/>
            </a:pPr>
            <a:r>
              <a:rPr lang="en-US" sz="2400" dirty="0"/>
              <a:t>Depth 347 vs. Depth 346: (square root scale</a:t>
            </a:r>
            <a:r>
              <a:rPr lang="en-US" sz="2400" dirty="0" smtClean="0"/>
              <a:t>)</a:t>
            </a:r>
            <a:endParaRPr lang="en-US" sz="2400" dirty="0"/>
          </a:p>
        </p:txBody>
      </p:sp>
      <p:pic>
        <p:nvPicPr>
          <p:cNvPr id="12" name="Picture Placeholder 11" descr="An equation reads 23.87 minus 14.40 all over square root of 16.68 equals 9.47 over 4.08 equals 2.32."/>
          <p:cNvPicPr>
            <a:picLocks noGrp="1" noChangeAspect="1"/>
          </p:cNvPicPr>
          <p:nvPr>
            <p:ph type="pic" sz="quarter" idx="17"/>
          </p:nvPr>
        </p:nvPicPr>
        <p:blipFill>
          <a:blip r:embed="rId5"/>
          <a:stretch>
            <a:fillRect/>
          </a:stretch>
        </p:blipFill>
        <p:spPr>
          <a:xfrm>
            <a:off x="4114800" y="4895629"/>
            <a:ext cx="4589318" cy="1117023"/>
          </a:xfrm>
          <a:prstGeom prst="rect">
            <a:avLst/>
          </a:prstGeom>
          <a:noFill/>
          <a:ln>
            <a:noFill/>
          </a:ln>
        </p:spPr>
      </p:pic>
    </p:spTree>
    <p:extLst>
      <p:ext uri="{BB962C8B-B14F-4D97-AF65-F5344CB8AC3E}">
        <p14:creationId xmlns:p14="http://schemas.microsoft.com/office/powerpoint/2010/main" val="12483412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Glue Strength</a:t>
            </a:r>
          </a:p>
        </p:txBody>
      </p:sp>
      <p:graphicFrame>
        <p:nvGraphicFramePr>
          <p:cNvPr id="13" name="Table 4"/>
          <p:cNvGraphicFramePr>
            <a:graphicFrameLocks noGrp="1"/>
          </p:cNvGraphicFramePr>
          <p:nvPr>
            <p:ph type="tbl" sz="quarter" idx="15"/>
            <p:extLst>
              <p:ext uri="{D42A27DB-BD31-4B8C-83A1-F6EECF244321}">
                <p14:modId xmlns:p14="http://schemas.microsoft.com/office/powerpoint/2010/main" val="4182717362"/>
              </p:ext>
            </p:extLst>
          </p:nvPr>
        </p:nvGraphicFramePr>
        <p:xfrm>
          <a:off x="2667000" y="2758440"/>
          <a:ext cx="3238056" cy="1584960"/>
        </p:xfrm>
        <a:graphic>
          <a:graphicData uri="http://schemas.openxmlformats.org/drawingml/2006/table">
            <a:tbl>
              <a:tblPr firstRow="1">
                <a:tableStyleId>{5940675A-B579-460E-94D1-54222C63F5DA}</a:tableStyleId>
              </a:tblPr>
              <a:tblGrid>
                <a:gridCol w="1324293">
                  <a:extLst>
                    <a:ext uri="{9D8B030D-6E8A-4147-A177-3AD203B41FA5}">
                      <a16:colId xmlns="" xmlns:a16="http://schemas.microsoft.com/office/drawing/2014/main" val="20000"/>
                    </a:ext>
                  </a:extLst>
                </a:gridCol>
                <a:gridCol w="1002030">
                  <a:extLst>
                    <a:ext uri="{9D8B030D-6E8A-4147-A177-3AD203B41FA5}">
                      <a16:colId xmlns="" xmlns:a16="http://schemas.microsoft.com/office/drawing/2014/main" val="20001"/>
                    </a:ext>
                  </a:extLst>
                </a:gridCol>
                <a:gridCol w="911733">
                  <a:extLst>
                    <a:ext uri="{9D8B030D-6E8A-4147-A177-3AD203B41FA5}">
                      <a16:colId xmlns="" xmlns:a16="http://schemas.microsoft.com/office/drawing/2014/main" val="20002"/>
                    </a:ext>
                  </a:extLst>
                </a:gridCol>
              </a:tblGrid>
              <a:tr h="3048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Data:</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Plastic</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Wood</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 xmlns:a16="http://schemas.microsoft.com/office/drawing/2014/main" val="10000"/>
                  </a:ext>
                </a:extLst>
              </a:tr>
              <a:tr h="1371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Thin</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52 64</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72 60</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 xmlns:a16="http://schemas.microsoft.com/office/drawing/2014/main" val="10001"/>
                  </a:ext>
                </a:extLst>
              </a:tr>
              <a:tr h="1219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Moderate</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67 55</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78 68</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 xmlns:a16="http://schemas.microsoft.com/office/drawing/2014/main" val="10002"/>
                  </a:ext>
                </a:extLst>
              </a:tr>
              <a:tr h="25908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Heavy</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86 </a:t>
                      </a:r>
                      <a:r>
                        <a:rPr kumimoji="0" lang="en-US" sz="2000" b="1" u="none" strike="noStrike" cap="none" normalizeH="0" baseline="0" dirty="0">
                          <a:ln>
                            <a:noFill/>
                          </a:ln>
                          <a:effectLst/>
                          <a:latin typeface="Arial" panose="020B0604020202020204" pitchFamily="34" charset="0"/>
                          <a:cs typeface="Arial" panose="020B0604020202020204" pitchFamily="34" charset="0"/>
                        </a:rPr>
                        <a:t>72</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43 </a:t>
                      </a:r>
                      <a:r>
                        <a:rPr kumimoji="0" lang="en-US" sz="2000" b="1" u="none" strike="noStrike" cap="none" normalizeH="0" baseline="0" dirty="0">
                          <a:ln>
                            <a:noFill/>
                          </a:ln>
                          <a:effectLst/>
                          <a:latin typeface="Arial" panose="020B0604020202020204" pitchFamily="34" charset="0"/>
                          <a:cs typeface="Arial" panose="020B0604020202020204" pitchFamily="34" charset="0"/>
                        </a:rPr>
                        <a:t>51</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0616156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Glue Strength: Means</a:t>
            </a:r>
          </a:p>
        </p:txBody>
      </p:sp>
      <p:graphicFrame>
        <p:nvGraphicFramePr>
          <p:cNvPr id="13" name="Table 4"/>
          <p:cNvGraphicFramePr>
            <a:graphicFrameLocks noGrp="1"/>
          </p:cNvGraphicFramePr>
          <p:nvPr>
            <p:ph type="tbl" sz="quarter" idx="15"/>
            <p:extLst>
              <p:ext uri="{D42A27DB-BD31-4B8C-83A1-F6EECF244321}">
                <p14:modId xmlns:p14="http://schemas.microsoft.com/office/powerpoint/2010/main" val="3551989933"/>
              </p:ext>
            </p:extLst>
          </p:nvPr>
        </p:nvGraphicFramePr>
        <p:xfrm>
          <a:off x="2209800" y="2514600"/>
          <a:ext cx="4125786" cy="2468880"/>
        </p:xfrm>
        <a:graphic>
          <a:graphicData uri="http://schemas.openxmlformats.org/drawingml/2006/table">
            <a:tbl>
              <a:tblPr firstRow="1">
                <a:tableStyleId>{5940675A-B579-460E-94D1-54222C63F5DA}</a:tableStyleId>
              </a:tblPr>
              <a:tblGrid>
                <a:gridCol w="1324293">
                  <a:extLst>
                    <a:ext uri="{9D8B030D-6E8A-4147-A177-3AD203B41FA5}">
                      <a16:colId xmlns="" xmlns:a16="http://schemas.microsoft.com/office/drawing/2014/main" val="20000"/>
                    </a:ext>
                  </a:extLst>
                </a:gridCol>
                <a:gridCol w="1002030">
                  <a:extLst>
                    <a:ext uri="{9D8B030D-6E8A-4147-A177-3AD203B41FA5}">
                      <a16:colId xmlns="" xmlns:a16="http://schemas.microsoft.com/office/drawing/2014/main" val="20001"/>
                    </a:ext>
                  </a:extLst>
                </a:gridCol>
                <a:gridCol w="911733">
                  <a:extLst>
                    <a:ext uri="{9D8B030D-6E8A-4147-A177-3AD203B41FA5}">
                      <a16:colId xmlns="" xmlns:a16="http://schemas.microsoft.com/office/drawing/2014/main" val="20002"/>
                    </a:ext>
                  </a:extLst>
                </a:gridCol>
                <a:gridCol w="887730"/>
              </a:tblGrid>
              <a:tr h="3048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Cell Means:</a:t>
                      </a:r>
                      <a:endParaRPr kumimoji="0" lang="en-US" sz="200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solidFill>
                            <a:schemeClr val="tx1"/>
                          </a:solidFill>
                          <a:effectLst/>
                          <a:latin typeface="Arial" panose="020B0604020202020204" pitchFamily="34" charset="0"/>
                          <a:cs typeface="Arial" panose="020B0604020202020204" pitchFamily="34" charset="0"/>
                        </a:rPr>
                        <a:t>Plastic</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solidFill>
                            <a:schemeClr val="tx1"/>
                          </a:solidFill>
                          <a:effectLst/>
                          <a:latin typeface="Arial" panose="020B0604020202020204" pitchFamily="34" charset="0"/>
                          <a:cs typeface="Arial" panose="020B0604020202020204" pitchFamily="34" charset="0"/>
                        </a:rPr>
                        <a:t>Wood</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Mean</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1371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Thin</a:t>
                      </a:r>
                    </a:p>
                  </a:txBody>
                  <a:tcPr anchor="ctr" horzOverflow="overflow">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58.0</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62.0</a:t>
                      </a:r>
                    </a:p>
                  </a:txBody>
                  <a:tcPr anchor="ctr" horzOverflow="overflow">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1219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Moderate</a:t>
                      </a:r>
                    </a:p>
                  </a:txBody>
                  <a:tcPr anchor="ctr" horzOverflow="overflow">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67.0</a:t>
                      </a:r>
                    </a:p>
                  </a:txBody>
                  <a:tcPr anchor="ctr" horzOverflow="overflow">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8768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Heavy</a:t>
                      </a:r>
                    </a:p>
                  </a:txBody>
                  <a:tcPr anchor="ctr" horzOverflow="overflow">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79.0</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47.0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63.0</a:t>
                      </a:r>
                    </a:p>
                  </a:txBody>
                  <a:tcPr anchor="ctr" horzOverflow="overflow">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8768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Mean</a:t>
                      </a:r>
                    </a:p>
                  </a:txBody>
                  <a:tcPr anchor="ctr" horzOverflow="overflow">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66.0</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64.0</a:t>
                      </a:r>
                    </a:p>
                  </a:txBody>
                  <a:tcPr anchor="ctr" horzOverflow="overflow">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0265204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Glue Strength: ANOVA</a:t>
            </a:r>
          </a:p>
        </p:txBody>
      </p:sp>
      <p:pic>
        <p:nvPicPr>
          <p:cNvPr id="5" name="Picture Placeholder 4" descr="A set of command lines and a table with four rows and five columns, the column headers are Df, Sum sq, Mean sq, F value, and Pr greater than F. The command lined read as follows: &#10;Row 1: Thickness: Df: 2, Sum sq: 56, Mean squared: 28, F value: 0.424, Pr (greater than F): 0.672 .&#10;Row 2: Type: Df: 1, Sum sq: 48, Mean squared: 48, F value: 0.727, Pr greater than F: 0.4265.&#10;Row 3: Thickness: Type: Df: 2, Sum sq: 1184, Mean squared: 592, F value: 8.970, Pr greater than F: 0.0157.&#10;Row 4: Residuals: Df: 6, Sum sq: 396, Mean squared: 66, F value: Blank, Pr greater than F: Blank.&#10;Each value under Pr greater than F column is circled."/>
          <p:cNvPicPr>
            <a:picLocks noGrp="1" noChangeAspect="1"/>
          </p:cNvPicPr>
          <p:nvPr>
            <p:ph type="pic" sz="quarter" idx="11"/>
          </p:nvPr>
        </p:nvPicPr>
        <p:blipFill>
          <a:blip r:embed="rId2"/>
          <a:stretch>
            <a:fillRect/>
          </a:stretch>
        </p:blipFill>
        <p:spPr>
          <a:xfrm>
            <a:off x="532385" y="1576460"/>
            <a:ext cx="8002015" cy="2004940"/>
          </a:xfrm>
          <a:prstGeom prst="rect">
            <a:avLst/>
          </a:prstGeom>
          <a:noFill/>
          <a:ln>
            <a:noFill/>
          </a:ln>
        </p:spPr>
      </p:pic>
      <p:sp>
        <p:nvSpPr>
          <p:cNvPr id="6" name="Content Placeholder 5"/>
          <p:cNvSpPr>
            <a:spLocks noGrp="1"/>
          </p:cNvSpPr>
          <p:nvPr>
            <p:ph type="body" sz="quarter" idx="10"/>
          </p:nvPr>
        </p:nvSpPr>
        <p:spPr>
          <a:xfrm>
            <a:off x="1279650" y="4282188"/>
            <a:ext cx="4622395" cy="1582714"/>
          </a:xfrm>
        </p:spPr>
        <p:txBody>
          <a:bodyPr>
            <a:noAutofit/>
          </a:bodyPr>
          <a:lstStyle/>
          <a:p>
            <a:pPr marL="0" indent="0">
              <a:buNone/>
            </a:pPr>
            <a:r>
              <a:rPr lang="en-US" dirty="0" smtClean="0"/>
              <a:t>Main effect for Thickness? No</a:t>
            </a:r>
          </a:p>
          <a:p>
            <a:pPr marL="0" indent="0">
              <a:buNone/>
            </a:pPr>
            <a:r>
              <a:rPr lang="en-US" dirty="0" smtClean="0"/>
              <a:t>Main </a:t>
            </a:r>
            <a:r>
              <a:rPr lang="en-US" dirty="0"/>
              <a:t>effect for Type</a:t>
            </a:r>
            <a:r>
              <a:rPr lang="en-US" dirty="0" smtClean="0"/>
              <a:t>? No</a:t>
            </a:r>
          </a:p>
          <a:p>
            <a:pPr marL="0" indent="0">
              <a:buNone/>
            </a:pPr>
            <a:r>
              <a:rPr lang="en-US" dirty="0" smtClean="0"/>
              <a:t>Interaction </a:t>
            </a:r>
            <a:r>
              <a:rPr lang="en-US" dirty="0"/>
              <a:t>effect? </a:t>
            </a:r>
            <a:r>
              <a:rPr lang="en-US" dirty="0" smtClean="0"/>
              <a:t>Yes</a:t>
            </a:r>
            <a:endParaRPr lang="en-US" dirty="0"/>
          </a:p>
        </p:txBody>
      </p:sp>
    </p:spTree>
    <p:extLst>
      <p:ext uri="{BB962C8B-B14F-4D97-AF65-F5344CB8AC3E}">
        <p14:creationId xmlns:p14="http://schemas.microsoft.com/office/powerpoint/2010/main" val="2192992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a:t>
            </a:r>
            <a:r>
              <a:rPr lang="en-US" dirty="0" smtClean="0"/>
              <a:t>Means (When </a:t>
            </a:r>
            <a:r>
              <a:rPr lang="en-US" dirty="0"/>
              <a:t>Interaction Is Present)</a:t>
            </a:r>
          </a:p>
        </p:txBody>
      </p:sp>
      <p:sp>
        <p:nvSpPr>
          <p:cNvPr id="6" name="Content Placeholder 5"/>
          <p:cNvSpPr>
            <a:spLocks noGrp="1"/>
          </p:cNvSpPr>
          <p:nvPr>
            <p:ph type="body" sz="quarter" idx="10"/>
          </p:nvPr>
        </p:nvSpPr>
        <p:spPr>
          <a:xfrm>
            <a:off x="215855" y="1451006"/>
            <a:ext cx="8742826" cy="2626213"/>
          </a:xfrm>
        </p:spPr>
        <p:txBody>
          <a:bodyPr>
            <a:noAutofit/>
          </a:bodyPr>
          <a:lstStyle/>
          <a:p>
            <a:pPr marL="0" indent="0">
              <a:buNone/>
            </a:pPr>
            <a:r>
              <a:rPr lang="en-US" dirty="0"/>
              <a:t>Look at </a:t>
            </a:r>
            <a:r>
              <a:rPr lang="en-US" b="1" dirty="0"/>
              <a:t>conditional</a:t>
            </a:r>
            <a:r>
              <a:rPr lang="en-US" dirty="0"/>
              <a:t> differences within levels of one factor  since “interaction” means that the effects change between levels.</a:t>
            </a:r>
          </a:p>
          <a:p>
            <a:pPr marL="0" indent="0">
              <a:buNone/>
            </a:pPr>
            <a:r>
              <a:rPr lang="en-US" dirty="0"/>
              <a:t>Use the difference in </a:t>
            </a:r>
            <a:r>
              <a:rPr lang="en-US" b="1" dirty="0"/>
              <a:t>cell means </a:t>
            </a:r>
            <a:r>
              <a:rPr lang="en-US" dirty="0"/>
              <a:t>(within same row or column), assuming balanced data with </a:t>
            </a:r>
            <a:r>
              <a:rPr lang="en-US" i="1" dirty="0"/>
              <a:t>c</a:t>
            </a:r>
            <a:r>
              <a:rPr lang="en-US" dirty="0"/>
              <a:t> replicates per cell.</a:t>
            </a:r>
          </a:p>
        </p:txBody>
      </p:sp>
      <p:pic>
        <p:nvPicPr>
          <p:cNvPr id="4" name="Picture Placeholder 3" descr="An equation reads y bar subscript I j minus y bar subscript k j plus or minus t times square root of M S E times square root of (1 over c plus 1 over c). "/>
          <p:cNvPicPr>
            <a:picLocks noGrp="1" noChangeAspect="1"/>
          </p:cNvPicPr>
          <p:nvPr>
            <p:ph type="pic" sz="quarter" idx="11"/>
          </p:nvPr>
        </p:nvPicPr>
        <p:blipFill>
          <a:blip r:embed="rId2"/>
          <a:stretch>
            <a:fillRect/>
          </a:stretch>
        </p:blipFill>
        <p:spPr>
          <a:xfrm>
            <a:off x="1524000" y="4343400"/>
            <a:ext cx="5948795" cy="1697182"/>
          </a:xfrm>
          <a:prstGeom prst="rect">
            <a:avLst/>
          </a:prstGeom>
          <a:noFill/>
          <a:ln>
            <a:noFill/>
          </a:ln>
        </p:spPr>
      </p:pic>
    </p:spTree>
    <p:extLst>
      <p:ext uri="{BB962C8B-B14F-4D97-AF65-F5344CB8AC3E}">
        <p14:creationId xmlns:p14="http://schemas.microsoft.com/office/powerpoint/2010/main" val="535367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Glue </a:t>
            </a:r>
            <a:r>
              <a:rPr lang="en-US" dirty="0" smtClean="0"/>
              <a:t>Means</a:t>
            </a:r>
            <a:endParaRPr lang="en-US" dirty="0"/>
          </a:p>
        </p:txBody>
      </p:sp>
      <p:sp>
        <p:nvSpPr>
          <p:cNvPr id="3" name="Content Placeholder 2"/>
          <p:cNvSpPr>
            <a:spLocks noGrp="1"/>
          </p:cNvSpPr>
          <p:nvPr>
            <p:ph idx="1"/>
          </p:nvPr>
        </p:nvSpPr>
        <p:spPr>
          <a:xfrm>
            <a:off x="152400" y="1426548"/>
            <a:ext cx="8610600" cy="478452"/>
          </a:xfrm>
        </p:spPr>
        <p:txBody>
          <a:bodyPr/>
          <a:lstStyle/>
          <a:p>
            <a:pPr marL="0" indent="0">
              <a:buNone/>
            </a:pPr>
            <a:r>
              <a:rPr lang="en-US" sz="2400" dirty="0"/>
              <a:t>Wood vs. Plastic (when Thin):</a:t>
            </a:r>
          </a:p>
        </p:txBody>
      </p:sp>
      <p:pic>
        <p:nvPicPr>
          <p:cNvPr id="5" name="Picture Placeholder 4" descr="An equation reads (66 minus 58) plus or minus 2.45 times square root of 66 times square root of 1 over 2 plus 1 over 2 equals 8 plus or minus 19.9 equals (minus 11.9 to 27.9).  An arrow pointing to the value 19.9 reads same for all pairs."/>
          <p:cNvPicPr>
            <a:picLocks noGrp="1" noChangeAspect="1"/>
          </p:cNvPicPr>
          <p:nvPr>
            <p:ph type="pic" sz="quarter" idx="11"/>
          </p:nvPr>
        </p:nvPicPr>
        <p:blipFill>
          <a:blip r:embed="rId3"/>
          <a:stretch>
            <a:fillRect/>
          </a:stretch>
        </p:blipFill>
        <p:spPr>
          <a:xfrm>
            <a:off x="1371600" y="1981200"/>
            <a:ext cx="6451937" cy="1328023"/>
          </a:xfrm>
          <a:prstGeom prst="rect">
            <a:avLst/>
          </a:prstGeom>
          <a:noFill/>
          <a:ln>
            <a:noFill/>
          </a:ln>
        </p:spPr>
      </p:pic>
      <p:sp>
        <p:nvSpPr>
          <p:cNvPr id="6" name="Content Placeholder 7"/>
          <p:cNvSpPr>
            <a:spLocks noGrp="1"/>
          </p:cNvSpPr>
          <p:nvPr>
            <p:ph type="body" sz="quarter" idx="10"/>
          </p:nvPr>
        </p:nvSpPr>
        <p:spPr>
          <a:xfrm>
            <a:off x="187390" y="3429000"/>
            <a:ext cx="8804209" cy="2819400"/>
          </a:xfrm>
        </p:spPr>
        <p:txBody>
          <a:bodyPr>
            <a:noAutofit/>
          </a:bodyPr>
          <a:lstStyle/>
          <a:p>
            <a:pPr marL="0" indent="0">
              <a:buNone/>
            </a:pPr>
            <a:r>
              <a:rPr lang="en-US" sz="2400" dirty="0" smtClean="0">
                <a:solidFill>
                  <a:schemeClr val="tx1"/>
                </a:solidFill>
              </a:rPr>
              <a:t>Wood vs. Plastic (when Moderate):</a:t>
            </a:r>
          </a:p>
          <a:p>
            <a:pPr marL="0" indent="2463800">
              <a:buNone/>
            </a:pPr>
            <a:r>
              <a:rPr lang="en-US" sz="2400" dirty="0"/>
              <a:t>(</a:t>
            </a:r>
            <a:r>
              <a:rPr lang="en-US" sz="2400" dirty="0" smtClean="0">
                <a:solidFill>
                  <a:schemeClr val="tx1"/>
                </a:solidFill>
              </a:rPr>
              <a:t>73 − 61) </a:t>
            </a:r>
            <a:r>
              <a:rPr lang="en-US" sz="2400" dirty="0" smtClean="0"/>
              <a:t>± 19.9 = (−7.9 to 27.9)</a:t>
            </a:r>
            <a:endParaRPr lang="en-US" sz="2400" dirty="0" smtClean="0">
              <a:solidFill>
                <a:schemeClr val="tx1"/>
              </a:solidFill>
            </a:endParaRPr>
          </a:p>
          <a:p>
            <a:pPr marL="0" indent="0">
              <a:buNone/>
            </a:pPr>
            <a:r>
              <a:rPr lang="en-US" sz="2400" dirty="0">
                <a:solidFill>
                  <a:schemeClr val="tx1"/>
                </a:solidFill>
              </a:rPr>
              <a:t>Wood vs. Plastic (when Heavy</a:t>
            </a:r>
            <a:r>
              <a:rPr lang="en-US" sz="2400" dirty="0" smtClean="0">
                <a:solidFill>
                  <a:schemeClr val="tx1"/>
                </a:solidFill>
              </a:rPr>
              <a:t>):</a:t>
            </a:r>
          </a:p>
          <a:p>
            <a:pPr marL="0" indent="2463800">
              <a:buNone/>
            </a:pPr>
            <a:r>
              <a:rPr lang="en-US" sz="2400" dirty="0" smtClean="0"/>
              <a:t>(47 </a:t>
            </a:r>
            <a:r>
              <a:rPr lang="en-US" sz="2400" dirty="0"/>
              <a:t>− </a:t>
            </a:r>
            <a:r>
              <a:rPr lang="en-US" sz="2400" dirty="0" smtClean="0"/>
              <a:t>79) ± </a:t>
            </a:r>
            <a:r>
              <a:rPr lang="en-US" sz="2400" dirty="0"/>
              <a:t>19.9 = (</a:t>
            </a:r>
            <a:r>
              <a:rPr lang="en-US" sz="2400" dirty="0" smtClean="0"/>
              <a:t>−51.9 to −12.1)</a:t>
            </a:r>
            <a:endParaRPr lang="en-US" sz="2400" dirty="0">
              <a:solidFill>
                <a:schemeClr val="tx1"/>
              </a:solidFill>
            </a:endParaRPr>
          </a:p>
          <a:p>
            <a:pPr marL="0" indent="0">
              <a:buNone/>
            </a:pPr>
            <a:r>
              <a:rPr lang="en-US" sz="2400" dirty="0" smtClean="0">
                <a:solidFill>
                  <a:schemeClr val="tx1"/>
                </a:solidFill>
              </a:rPr>
              <a:t>Similar </a:t>
            </a:r>
            <a:r>
              <a:rPr lang="en-US" sz="2400" dirty="0">
                <a:solidFill>
                  <a:schemeClr val="tx1"/>
                </a:solidFill>
              </a:rPr>
              <a:t>to compare each thickness pair within each glue type</a:t>
            </a:r>
            <a:r>
              <a:rPr lang="en-US" sz="2400" dirty="0" smtClean="0">
                <a:solidFill>
                  <a:schemeClr val="tx1"/>
                </a:solidFill>
              </a:rPr>
              <a:t>.</a:t>
            </a:r>
            <a:endParaRPr lang="en-US" sz="2400" dirty="0">
              <a:solidFill>
                <a:schemeClr val="tx1"/>
              </a:solidFill>
            </a:endParaRPr>
          </a:p>
          <a:p>
            <a:pPr marL="0" indent="0">
              <a:buNone/>
            </a:pPr>
            <a:r>
              <a:rPr lang="en-US" sz="2400" dirty="0">
                <a:solidFill>
                  <a:schemeClr val="tx1"/>
                </a:solidFill>
              </a:rPr>
              <a:t>Heavy vs. Thin (when  Plastic</a:t>
            </a:r>
            <a:r>
              <a:rPr lang="en-US" sz="2400" dirty="0" smtClean="0">
                <a:solidFill>
                  <a:schemeClr val="tx1"/>
                </a:solidFill>
              </a:rPr>
              <a:t>): </a:t>
            </a:r>
            <a:r>
              <a:rPr lang="en-US" sz="2400" dirty="0"/>
              <a:t>(</a:t>
            </a:r>
            <a:r>
              <a:rPr lang="en-US" sz="2400" dirty="0" smtClean="0"/>
              <a:t>79 </a:t>
            </a:r>
            <a:r>
              <a:rPr lang="en-US" sz="2400" dirty="0"/>
              <a:t>− </a:t>
            </a:r>
            <a:r>
              <a:rPr lang="en-US" sz="2400" dirty="0" smtClean="0"/>
              <a:t>58) </a:t>
            </a:r>
            <a:r>
              <a:rPr lang="en-US" sz="2400" dirty="0"/>
              <a:t>± 19.9 = </a:t>
            </a:r>
            <a:r>
              <a:rPr lang="en-US" sz="2400" dirty="0" smtClean="0"/>
              <a:t>(1.1 to 40.9)</a:t>
            </a:r>
            <a:endParaRPr lang="en-US" sz="2400" dirty="0"/>
          </a:p>
        </p:txBody>
      </p:sp>
    </p:spTree>
    <p:extLst>
      <p:ext uri="{BB962C8B-B14F-4D97-AF65-F5344CB8AC3E}">
        <p14:creationId xmlns:p14="http://schemas.microsoft.com/office/powerpoint/2010/main" val="11527486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 Sizes for Glue </a:t>
            </a:r>
            <a:r>
              <a:rPr lang="en-US" dirty="0" smtClean="0"/>
              <a:t>Strength</a:t>
            </a:r>
            <a:endParaRPr lang="en-US" dirty="0"/>
          </a:p>
        </p:txBody>
      </p:sp>
      <p:sp>
        <p:nvSpPr>
          <p:cNvPr id="3" name="Content Placeholder 2"/>
          <p:cNvSpPr>
            <a:spLocks noGrp="1"/>
          </p:cNvSpPr>
          <p:nvPr>
            <p:ph idx="1"/>
          </p:nvPr>
        </p:nvSpPr>
        <p:spPr>
          <a:xfrm>
            <a:off x="243114" y="1447800"/>
            <a:ext cx="8610600" cy="478452"/>
          </a:xfrm>
        </p:spPr>
        <p:txBody>
          <a:bodyPr>
            <a:noAutofit/>
          </a:bodyPr>
          <a:lstStyle/>
          <a:p>
            <a:pPr marL="0" indent="0">
              <a:buNone/>
            </a:pPr>
            <a:r>
              <a:rPr lang="en-US" sz="2400" dirty="0"/>
              <a:t>Again, we do this for cell means within one row or column</a:t>
            </a:r>
            <a:r>
              <a:rPr lang="en-US" sz="2400" dirty="0" smtClean="0"/>
              <a:t>.</a:t>
            </a:r>
            <a:endParaRPr lang="en-US" sz="2400" dirty="0"/>
          </a:p>
        </p:txBody>
      </p:sp>
      <p:pic>
        <p:nvPicPr>
          <p:cNvPr id="27" name="Picture Placeholder 12" descr="The equations for wood vs. plastic when thin, moderate, and heavy. The equations read as follows:&#10;Wood vs. plastic when thin: 66 minus 58 all over square root of 66 equals 8 over 8.1 equals 0.99. Wood vs. plastic when Moderate: 73 minus 61 all over square root of 66 equals 12 over 8.1 equals 1.48. Wood vs. plastic when heavy: 47 minus 79 all over square root of 66 equals negative 32 over 8.1 equals negative 3.95."/>
          <p:cNvPicPr>
            <a:picLocks noGrp="1" noChangeAspect="1"/>
          </p:cNvPicPr>
          <p:nvPr>
            <p:ph type="pic" sz="quarter" idx="17"/>
          </p:nvPr>
        </p:nvPicPr>
        <p:blipFill>
          <a:blip r:embed="rId3"/>
          <a:stretch>
            <a:fillRect/>
          </a:stretch>
        </p:blipFill>
        <p:spPr>
          <a:xfrm>
            <a:off x="1088237" y="2069247"/>
            <a:ext cx="6815757" cy="2369516"/>
          </a:xfrm>
          <a:prstGeom prst="rect">
            <a:avLst/>
          </a:prstGeom>
          <a:noFill/>
          <a:ln>
            <a:noFill/>
          </a:ln>
        </p:spPr>
      </p:pic>
      <p:sp>
        <p:nvSpPr>
          <p:cNvPr id="6" name="Content Placeholder 2"/>
          <p:cNvSpPr>
            <a:spLocks noGrp="1"/>
          </p:cNvSpPr>
          <p:nvPr>
            <p:ph type="body" sz="quarter" idx="10"/>
          </p:nvPr>
        </p:nvSpPr>
        <p:spPr>
          <a:xfrm>
            <a:off x="273231" y="4689022"/>
            <a:ext cx="8454018" cy="492578"/>
          </a:xfrm>
        </p:spPr>
        <p:txBody>
          <a:bodyPr>
            <a:noAutofit/>
          </a:bodyPr>
          <a:lstStyle/>
          <a:p>
            <a:pPr marL="0" indent="0">
              <a:buNone/>
            </a:pPr>
            <a:r>
              <a:rPr lang="en-US" sz="2400" dirty="0"/>
              <a:t>Similar to compare each thickness pair within each glue type</a:t>
            </a:r>
            <a:r>
              <a:rPr lang="en-US" sz="2400" dirty="0" smtClean="0"/>
              <a:t>.</a:t>
            </a:r>
            <a:endParaRPr lang="en-US" sz="2400" dirty="0"/>
          </a:p>
        </p:txBody>
      </p:sp>
      <p:pic>
        <p:nvPicPr>
          <p:cNvPr id="13" name="Picture Placeholder 12" descr="An equation reads Heavy vs. Thin (when plastic): 79 minus 58 all over square root of 66 equals 21 over 8.1 equals 2.59."/>
          <p:cNvPicPr>
            <a:picLocks noGrp="1" noChangeAspect="1"/>
          </p:cNvPicPr>
          <p:nvPr>
            <p:ph type="pic" sz="quarter" idx="11"/>
          </p:nvPr>
        </p:nvPicPr>
        <p:blipFill>
          <a:blip r:embed="rId4"/>
          <a:stretch>
            <a:fillRect/>
          </a:stretch>
        </p:blipFill>
        <p:spPr>
          <a:xfrm>
            <a:off x="1104351" y="5330031"/>
            <a:ext cx="6820449" cy="801632"/>
          </a:xfrm>
          <a:prstGeom prst="rect">
            <a:avLst/>
          </a:prstGeom>
          <a:noFill/>
          <a:ln>
            <a:noFill/>
          </a:ln>
        </p:spPr>
      </p:pic>
    </p:spTree>
    <p:extLst>
      <p:ext uri="{BB962C8B-B14F-4D97-AF65-F5344CB8AC3E}">
        <p14:creationId xmlns:p14="http://schemas.microsoft.com/office/powerpoint/2010/main" val="28997441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7.6</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sz="2400" dirty="0">
                <a:sym typeface="Symbol" panose="05050102010706020507" pitchFamily="18" charset="2"/>
              </a:rPr>
              <a:t>Inferences after ANOVA</a:t>
            </a:r>
          </a:p>
          <a:p>
            <a:pPr marL="0" indent="285750">
              <a:spcBef>
                <a:spcPct val="0"/>
              </a:spcBef>
              <a:spcAft>
                <a:spcPct val="15000"/>
              </a:spcAft>
              <a:buNone/>
            </a:pPr>
            <a:r>
              <a:rPr lang="en-US" altLang="en-US" sz="2400" dirty="0" smtClean="0">
                <a:sym typeface="Symbol" panose="05050102010706020507" pitchFamily="18" charset="2"/>
              </a:rPr>
              <a:t>Tests</a:t>
            </a:r>
            <a:r>
              <a:rPr lang="en-US" altLang="en-US" sz="2400" dirty="0">
                <a:sym typeface="Symbol" panose="05050102010706020507" pitchFamily="18" charset="2"/>
              </a:rPr>
              <a:t>: main effects and interaction</a:t>
            </a:r>
          </a:p>
          <a:p>
            <a:pPr marL="0" indent="285750">
              <a:spcBef>
                <a:spcPct val="0"/>
              </a:spcBef>
              <a:spcAft>
                <a:spcPct val="15000"/>
              </a:spcAft>
              <a:buNone/>
            </a:pPr>
            <a:r>
              <a:rPr lang="en-US" altLang="en-US" sz="2400" dirty="0" smtClean="0">
                <a:sym typeface="Symbol" panose="05050102010706020507" pitchFamily="18" charset="2"/>
              </a:rPr>
              <a:t>CI’s</a:t>
            </a:r>
            <a:r>
              <a:rPr lang="en-US" altLang="en-US" sz="2400" dirty="0">
                <a:sym typeface="Symbol" panose="05050102010706020507" pitchFamily="18" charset="2"/>
              </a:rPr>
              <a:t>: </a:t>
            </a:r>
            <a:r>
              <a:rPr lang="en-US" altLang="en-US" sz="2400" dirty="0" smtClean="0">
                <a:sym typeface="Symbol" panose="05050102010706020507" pitchFamily="18" charset="2"/>
              </a:rPr>
              <a:t>Differences</a:t>
            </a:r>
            <a:endParaRPr lang="en-US" altLang="en-US" sz="2400" dirty="0">
              <a:sym typeface="Symbol" panose="05050102010706020507" pitchFamily="18" charset="2"/>
            </a:endParaRPr>
          </a:p>
          <a:p>
            <a:pPr marL="0" indent="688975">
              <a:spcBef>
                <a:spcPct val="0"/>
              </a:spcBef>
              <a:spcAft>
                <a:spcPct val="15000"/>
              </a:spcAft>
              <a:buNone/>
            </a:pPr>
            <a:r>
              <a:rPr lang="en-US" altLang="en-US" sz="2400" dirty="0" smtClean="0">
                <a:sym typeface="Symbol" panose="05050102010706020507" pitchFamily="18" charset="2"/>
              </a:rPr>
              <a:t>With no </a:t>
            </a:r>
            <a:r>
              <a:rPr lang="en-US" altLang="en-US" sz="2400" dirty="0">
                <a:sym typeface="Symbol" panose="05050102010706020507" pitchFamily="18" charset="2"/>
              </a:rPr>
              <a:t>interaction</a:t>
            </a:r>
          </a:p>
          <a:p>
            <a:pPr marL="0" indent="688975">
              <a:spcBef>
                <a:spcPct val="0"/>
              </a:spcBef>
              <a:spcAft>
                <a:spcPct val="15000"/>
              </a:spcAft>
              <a:buNone/>
            </a:pPr>
            <a:r>
              <a:rPr lang="en-US" altLang="en-US" sz="2400" dirty="0" smtClean="0">
                <a:sym typeface="Symbol" panose="05050102010706020507" pitchFamily="18" charset="2"/>
              </a:rPr>
              <a:t>With </a:t>
            </a:r>
            <a:r>
              <a:rPr lang="en-US" altLang="en-US" sz="2400" dirty="0">
                <a:sym typeface="Symbol" panose="05050102010706020507" pitchFamily="18" charset="2"/>
              </a:rPr>
              <a:t>interaction</a:t>
            </a:r>
          </a:p>
          <a:p>
            <a:pPr marL="0" indent="403225">
              <a:spcBef>
                <a:spcPct val="0"/>
              </a:spcBef>
              <a:spcAft>
                <a:spcPct val="15000"/>
              </a:spcAft>
              <a:buNone/>
            </a:pPr>
            <a:r>
              <a:rPr lang="en-US" altLang="en-US" sz="2400" dirty="0" smtClean="0">
                <a:sym typeface="Symbol" panose="05050102010706020507" pitchFamily="18" charset="2"/>
              </a:rPr>
              <a:t>Effect size</a:t>
            </a:r>
            <a:endParaRPr lang="en-US" altLang="en-US" sz="2400" dirty="0">
              <a:sym typeface="Symbol" panose="05050102010706020507" pitchFamily="18" charset="2"/>
            </a:endParaRP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Two-Way ANOVA Model  (with Interaction)</a:t>
            </a:r>
          </a:p>
        </p:txBody>
      </p:sp>
      <p:pic>
        <p:nvPicPr>
          <p:cNvPr id="5" name="Picture Placeholder 4" descr="An annotated equation reads: Y equals mu plus alpha subscript I plus beta subscript j plus Y subscript I j plus epsilon. A callout pointing to Mu reads grand mean. An equation bellow the callout reads y bar.. Overall. A callout pointing to alpha subscript I reads main effect for factor A. An equation below the callout reads y bar subscript i. minus y bar. (row). A callout pointing to B subscript j reads main effect for factor B. An equation below the callout reads y bar.j minus y bar.. (column). A callout pointing to Y subscript I j reads interaction effect. An equation below the callout reads y bar I j minus y bar i. minus y bar. J plus y bar.. (cell). A callout pointing to epsilon reads random error. An equation below the callout reads y minus y bar subscript I j (error). "/>
          <p:cNvPicPr>
            <a:picLocks noGrp="1" noChangeAspect="1"/>
          </p:cNvPicPr>
          <p:nvPr>
            <p:ph type="pic" sz="quarter" idx="11"/>
          </p:nvPr>
        </p:nvPicPr>
        <p:blipFill>
          <a:blip r:embed="rId2"/>
          <a:stretch>
            <a:fillRect/>
          </a:stretch>
        </p:blipFill>
        <p:spPr>
          <a:xfrm>
            <a:off x="1447800" y="1905000"/>
            <a:ext cx="6215905" cy="3992136"/>
          </a:xfrm>
          <a:prstGeom prst="rect">
            <a:avLst/>
          </a:prstGeom>
          <a:noFill/>
          <a:ln>
            <a:noFill/>
          </a:ln>
        </p:spPr>
      </p:pic>
    </p:spTree>
    <p:extLst>
      <p:ext uri="{BB962C8B-B14F-4D97-AF65-F5344CB8AC3E}">
        <p14:creationId xmlns:p14="http://schemas.microsoft.com/office/powerpoint/2010/main" val="162142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Three Tests</a:t>
            </a:r>
          </a:p>
        </p:txBody>
      </p:sp>
      <mc:AlternateContent xmlns:mc="http://schemas.openxmlformats.org/markup-compatibility/2006" xmlns:a14="http://schemas.microsoft.com/office/drawing/2010/main">
        <mc:Choice Requires="a14">
          <p:sp>
            <p:nvSpPr>
              <p:cNvPr id="4" name="Content Placeholder 3"/>
              <p:cNvSpPr>
                <a:spLocks noGrp="1"/>
              </p:cNvSpPr>
              <p:nvPr>
                <p:ph sz="quarter" idx="10"/>
              </p:nvPr>
            </p:nvSpPr>
            <p:spPr>
              <a:xfrm>
                <a:off x="247304" y="1407392"/>
                <a:ext cx="8668095" cy="4764807"/>
              </a:xfrm>
            </p:spPr>
            <p:txBody>
              <a:bodyPr>
                <a:normAutofit/>
              </a:bodyPr>
              <a:lstStyle/>
              <a:p>
                <a:pPr marL="0" indent="0">
                  <a:buNone/>
                </a:pPr>
                <a:r>
                  <a:rPr lang="en-US" dirty="0"/>
                  <a:t>Main effect for A:</a:t>
                </a:r>
              </a:p>
              <a:p>
                <a:pPr marL="403225" indent="-58738">
                  <a:buNone/>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𝛼</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𝛼</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𝛼</m:t>
                          </m:r>
                        </m:e>
                        <m:sub>
                          <m:r>
                            <a:rPr lang="en-US" i="1">
                              <a:latin typeface="Cambria Math" panose="02040503050406030204" pitchFamily="18" charset="0"/>
                            </a:rPr>
                            <m:t>𝐼</m:t>
                          </m:r>
                        </m:sub>
                      </m:sSub>
                      <m:r>
                        <a:rPr lang="en-US" i="1">
                          <a:latin typeface="Cambria Math" panose="02040503050406030204" pitchFamily="18" charset="0"/>
                        </a:rPr>
                        <m:t>=0</m:t>
                      </m:r>
                    </m:oMath>
                  </m:oMathPara>
                </a14:m>
                <a:endParaRPr lang="en-US" dirty="0"/>
              </a:p>
              <a:p>
                <a:pPr marL="403225" indent="-58738">
                  <a:buNone/>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𝑎</m:t>
                          </m:r>
                        </m:sub>
                      </m:sSub>
                      <m:r>
                        <a:rPr lang="en-US" i="1">
                          <a:latin typeface="Cambria Math" panose="02040503050406030204" pitchFamily="18" charset="0"/>
                        </a:rPr>
                        <m:t>:</m:t>
                      </m:r>
                      <m:sSub>
                        <m:sSubPr>
                          <m:ctrlPr>
                            <a:rPr lang="en-US" i="1">
                              <a:latin typeface="Cambria Math" panose="02040503050406030204" pitchFamily="18" charset="0"/>
                            </a:rPr>
                          </m:ctrlPr>
                        </m:sSubPr>
                        <m:e>
                          <m:r>
                            <m:rPr>
                              <m:nor/>
                            </m:rPr>
                            <a:rPr lang="en-US">
                              <a:latin typeface="Cambria Math" panose="02040503050406030204" pitchFamily="18" charset="0"/>
                            </a:rPr>
                            <m:t>Some</m:t>
                          </m:r>
                          <m:r>
                            <a:rPr lang="en-US" i="1">
                              <a:latin typeface="Cambria Math" panose="02040503050406030204" pitchFamily="18" charset="0"/>
                            </a:rPr>
                            <m:t> </m:t>
                          </m:r>
                          <m:r>
                            <a:rPr lang="en-US" i="1">
                              <a:latin typeface="Cambria Math" panose="02040503050406030204" pitchFamily="18" charset="0"/>
                            </a:rPr>
                            <m:t>𝛼</m:t>
                          </m:r>
                        </m:e>
                        <m:sub>
                          <m:r>
                            <a:rPr lang="en-US" i="1">
                              <a:latin typeface="Cambria Math" panose="02040503050406030204" pitchFamily="18" charset="0"/>
                            </a:rPr>
                            <m:t>𝑖</m:t>
                          </m:r>
                        </m:sub>
                      </m:sSub>
                      <m:r>
                        <a:rPr lang="en-US" i="1">
                          <a:latin typeface="Cambria Math" panose="02040503050406030204" pitchFamily="18" charset="0"/>
                        </a:rPr>
                        <m:t>≠0</m:t>
                      </m:r>
                    </m:oMath>
                  </m:oMathPara>
                </a14:m>
                <a:endParaRPr lang="en-US" dirty="0"/>
              </a:p>
              <a:p>
                <a:pPr marL="0" indent="0">
                  <a:buNone/>
                </a:pPr>
                <a:r>
                  <a:rPr lang="en-US" dirty="0"/>
                  <a:t>Main effect for B:</a:t>
                </a:r>
              </a:p>
              <a:p>
                <a:pPr marL="403225" indent="-58738">
                  <a:buNone/>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𝐽</m:t>
                          </m:r>
                        </m:sub>
                      </m:sSub>
                      <m:r>
                        <a:rPr lang="en-US" i="1">
                          <a:latin typeface="Cambria Math" panose="02040503050406030204" pitchFamily="18" charset="0"/>
                        </a:rPr>
                        <m:t>=0</m:t>
                      </m:r>
                    </m:oMath>
                  </m:oMathPara>
                </a14:m>
                <a:endParaRPr lang="en-US" dirty="0"/>
              </a:p>
              <a:p>
                <a:pPr marL="403225" indent="-58738">
                  <a:buNone/>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𝑎</m:t>
                          </m:r>
                        </m:sub>
                      </m:sSub>
                      <m:r>
                        <a:rPr lang="en-US" i="1">
                          <a:latin typeface="Cambria Math" panose="02040503050406030204" pitchFamily="18" charset="0"/>
                        </a:rPr>
                        <m:t>:</m:t>
                      </m:r>
                      <m:sSub>
                        <m:sSubPr>
                          <m:ctrlPr>
                            <a:rPr lang="en-US" i="1">
                              <a:latin typeface="Cambria Math" panose="02040503050406030204" pitchFamily="18" charset="0"/>
                            </a:rPr>
                          </m:ctrlPr>
                        </m:sSubPr>
                        <m:e>
                          <m:r>
                            <m:rPr>
                              <m:nor/>
                            </m:rPr>
                            <a:rPr lang="en-US">
                              <a:latin typeface="Cambria Math" panose="02040503050406030204" pitchFamily="18" charset="0"/>
                            </a:rPr>
                            <m:t>Some</m:t>
                          </m:r>
                          <m:r>
                            <a:rPr lang="en-US" i="1">
                              <a:latin typeface="Cambria Math" panose="02040503050406030204" pitchFamily="18" charset="0"/>
                            </a:rPr>
                            <m:t> </m:t>
                          </m:r>
                          <m:r>
                            <a:rPr lang="en-US" i="1">
                              <a:latin typeface="Cambria Math" panose="02040503050406030204" pitchFamily="18" charset="0"/>
                            </a:rPr>
                            <m:t>𝛽</m:t>
                          </m:r>
                        </m:e>
                        <m:sub>
                          <m:r>
                            <a:rPr lang="en-US" i="1">
                              <a:latin typeface="Cambria Math" panose="02040503050406030204" pitchFamily="18" charset="0"/>
                            </a:rPr>
                            <m:t>𝑗</m:t>
                          </m:r>
                        </m:sub>
                      </m:sSub>
                      <m:r>
                        <a:rPr lang="en-US" i="1">
                          <a:latin typeface="Cambria Math" panose="02040503050406030204" pitchFamily="18" charset="0"/>
                        </a:rPr>
                        <m:t>≠0</m:t>
                      </m:r>
                    </m:oMath>
                  </m:oMathPara>
                </a14:m>
                <a:endParaRPr lang="en-US" dirty="0"/>
              </a:p>
              <a:p>
                <a:pPr marL="0" indent="0">
                  <a:buNone/>
                </a:pPr>
                <a:r>
                  <a:rPr lang="en-US" dirty="0"/>
                  <a:t>Interaction effect for A </a:t>
                </a:r>
                <a:r>
                  <a:rPr lang="en-US" dirty="0">
                    <a:sym typeface="Symbol" panose="05050102010706020507" pitchFamily="18" charset="2"/>
                  </a:rPr>
                  <a:t> </a:t>
                </a:r>
                <a:r>
                  <a:rPr lang="en-US" dirty="0"/>
                  <a:t>B:</a:t>
                </a:r>
              </a:p>
              <a:p>
                <a:pPr marL="403225" indent="-58738">
                  <a:buNone/>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0</m:t>
                          </m:r>
                        </m:sub>
                      </m:sSub>
                      <m:r>
                        <a:rPr lang="en-US" i="1">
                          <a:latin typeface="Cambria Math" panose="02040503050406030204" pitchFamily="18" charset="0"/>
                        </a:rPr>
                        <m:t>:</m:t>
                      </m:r>
                      <m:r>
                        <m:rPr>
                          <m:nor/>
                        </m:rPr>
                        <a:rPr lang="en-US">
                          <a:latin typeface="Cambria Math" panose="02040503050406030204" pitchFamily="18" charset="0"/>
                        </a:rPr>
                        <m:t>All</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𝛾</m:t>
                          </m:r>
                        </m:e>
                        <m:sub>
                          <m:r>
                            <a:rPr lang="en-US" i="1">
                              <a:latin typeface="Cambria Math" panose="02040503050406030204" pitchFamily="18" charset="0"/>
                            </a:rPr>
                            <m:t>𝑖𝑗</m:t>
                          </m:r>
                        </m:sub>
                      </m:sSub>
                      <m:r>
                        <a:rPr lang="en-US" i="1">
                          <a:latin typeface="Cambria Math" panose="02040503050406030204" pitchFamily="18" charset="0"/>
                        </a:rPr>
                        <m:t>=0</m:t>
                      </m:r>
                    </m:oMath>
                  </m:oMathPara>
                </a14:m>
                <a:endParaRPr lang="en-US" dirty="0"/>
              </a:p>
              <a:p>
                <a:pPr marL="403225" indent="-58738">
                  <a:buNone/>
                </a:pPr>
                <a14:m>
                  <m:oMathPara xmlns:m="http://schemas.openxmlformats.org/officeDocument/2006/math">
                    <m:oMathParaPr>
                      <m:jc m:val="left"/>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𝑎</m:t>
                          </m:r>
                        </m:sub>
                      </m:sSub>
                      <m:r>
                        <a:rPr lang="en-US" i="1">
                          <a:latin typeface="Cambria Math" panose="02040503050406030204" pitchFamily="18" charset="0"/>
                        </a:rPr>
                        <m:t>:</m:t>
                      </m:r>
                      <m:sSub>
                        <m:sSubPr>
                          <m:ctrlPr>
                            <a:rPr lang="en-US" i="1">
                              <a:latin typeface="Cambria Math" panose="02040503050406030204" pitchFamily="18" charset="0"/>
                            </a:rPr>
                          </m:ctrlPr>
                        </m:sSubPr>
                        <m:e>
                          <m:r>
                            <m:rPr>
                              <m:nor/>
                            </m:rPr>
                            <a:rPr lang="en-US">
                              <a:latin typeface="Cambria Math" panose="02040503050406030204" pitchFamily="18" charset="0"/>
                            </a:rPr>
                            <m:t>Some</m:t>
                          </m:r>
                          <m:r>
                            <a:rPr lang="en-US" i="1">
                              <a:latin typeface="Cambria Math" panose="02040503050406030204" pitchFamily="18" charset="0"/>
                            </a:rPr>
                            <m:t> </m:t>
                          </m:r>
                          <m:r>
                            <a:rPr lang="en-US" i="1">
                              <a:latin typeface="Cambria Math" panose="02040503050406030204" pitchFamily="18" charset="0"/>
                            </a:rPr>
                            <m:t>𝛾</m:t>
                          </m:r>
                        </m:e>
                        <m:sub>
                          <m:r>
                            <a:rPr lang="en-US" i="1">
                              <a:latin typeface="Cambria Math" panose="02040503050406030204" pitchFamily="18" charset="0"/>
                            </a:rPr>
                            <m:t>𝑖𝑗</m:t>
                          </m:r>
                        </m:sub>
                      </m:sSub>
                      <m:r>
                        <a:rPr lang="en-US" i="1">
                          <a:latin typeface="Cambria Math" panose="02040503050406030204" pitchFamily="18" charset="0"/>
                        </a:rPr>
                        <m:t>≠0</m:t>
                      </m:r>
                    </m:oMath>
                  </m:oMathPara>
                </a14:m>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quarter" idx="10"/>
              </p:nvPr>
            </p:nvSpPr>
            <p:spPr>
              <a:xfrm>
                <a:off x="247304" y="1407392"/>
                <a:ext cx="8668095" cy="4764807"/>
              </a:xfrm>
              <a:blipFill rotWithShape="0">
                <a:blip r:embed="rId2"/>
                <a:stretch>
                  <a:fillRect l="-1267" t="-1152"/>
                </a:stretch>
              </a:blipFill>
            </p:spPr>
            <p:txBody>
              <a:bodyPr/>
              <a:lstStyle/>
              <a:p>
                <a:r>
                  <a:rPr lang="en-US">
                    <a:noFill/>
                  </a:rPr>
                  <a:t> </a:t>
                </a:r>
              </a:p>
            </p:txBody>
          </p:sp>
        </mc:Fallback>
      </mc:AlternateContent>
    </p:spTree>
    <p:extLst>
      <p:ext uri="{BB962C8B-B14F-4D97-AF65-F5344CB8AC3E}">
        <p14:creationId xmlns:p14="http://schemas.microsoft.com/office/powerpoint/2010/main" val="4138954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Two-Way ANOVA Table (with Interaction)</a:t>
            </a:r>
          </a:p>
        </p:txBody>
      </p:sp>
      <p:pic>
        <p:nvPicPr>
          <p:cNvPr id="3" name="Picture Placeholder 2" descr="A table with five rows and six columns, the column headers are source, d,f, S.S, M&gt;S, F-stat, and p. The data from the table read as follows:&#10;Row 1. Source: Factor A, d.f: I minus 1, S.S: S S A: M.S: S S A/ (I minus 1), F-stat: M S A / M S E, P, Blank.&#10;Row 2. Source: Factor B, d.f: J minus 1, S.S: S S B: M.S: S S B/ (J minus 1), F-stat: M S B / M S E, P, Blank&#10;Row 3. Source: A times B, d.f: (I minus 1) times (J minus 1), S.S: S S A B, M.S: S S AB/ d f, F-stat: M S A B / M S E, P, Blank&#10;Row 4. Source: Error, d.f: I J (c minus 1), S.S: S S E, M.S: S S E / df, F-stat: Blank, P, Blank&#10;Row 5. Source: Total, d.f: n minus 1 S.S: S S Y&#10;A text below the table read use F-Distribution with numerators and denominator df. Three arrows from the text point to the first three blank rows under the P Column respectively."/>
          <p:cNvPicPr>
            <a:picLocks noGrp="1" noChangeAspect="1"/>
          </p:cNvPicPr>
          <p:nvPr>
            <p:ph type="pic" sz="quarter" idx="11"/>
          </p:nvPr>
        </p:nvPicPr>
        <p:blipFill>
          <a:blip r:embed="rId2"/>
          <a:stretch>
            <a:fillRect/>
          </a:stretch>
        </p:blipFill>
        <p:spPr>
          <a:xfrm>
            <a:off x="215656" y="1756820"/>
            <a:ext cx="8712687" cy="4312178"/>
          </a:xfrm>
          <a:prstGeom prst="rect">
            <a:avLst/>
          </a:prstGeom>
          <a:noFill/>
          <a:ln>
            <a:noFill/>
          </a:ln>
        </p:spPr>
      </p:pic>
    </p:spTree>
    <p:extLst>
      <p:ext uri="{BB962C8B-B14F-4D97-AF65-F5344CB8AC3E}">
        <p14:creationId xmlns:p14="http://schemas.microsoft.com/office/powerpoint/2010/main" val="1705353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Dinosaur Iridium</a:t>
            </a:r>
          </a:p>
        </p:txBody>
      </p:sp>
      <p:pic>
        <p:nvPicPr>
          <p:cNvPr id="6" name="Picture Placeholder 5" descr="A table with eight rows and six columns, the column headers are 345 meters depth, 346 meters depth, 347 meters depth, 348 meters depth, 349 meters depth, and 350 meters depth. The data from the table are as follows:&#10;Row 1. Limestone: 345 meters depth: 75, 346 meters depth: 120, 347 meters depth: 290, 348 meters depth: 170, 349 meters depth: 120, 350 meters depth: 5.&#10;Row 2. Limestone: 345 meters depth: 20, 346 meters depth: 210, 347 meters depth: 450, 348 meters depth: 205, 349 meters depth: 135, 350 meters depth: 90.&#10;Row 3. Limestone: 345 meters depth: blank, 346 meters depth: blank, 347 meters depth: 620, 348 meters depth: 260, 349 meters depth: blank, 350 meters depth: 105.&#10;Row 4. Shale: 345 meters depth: 110, 346 meters depth: 315, 347 meters depth: 710, 348 meters depth: 400, 349 meters depth: 120, 350 meters depth: 145.&#10;Row 5. Shale: 345 meters depth: 501, 346 meters depth: blank, 347 meters depth: 875, 348 meters depth: blank, 349 meters depth: 130, 350 meters depth: 214.&#10;Row 6. Shale: 345 meters depth: blank, 346 meters depth: blank, 347 meters depth: blank, 348 meters depth: blank, 349 meters depth: 135, 350 meters depth: blank.&#10;Row 7. Shale: 345 meters depth: blank, 346 meters depth: blank, 347 meters depth: blank, 348 meters depth: blank, 349 meters depth: 10, 350 meters depth: blank.&#10;Row 8. Shale: 345 meters depth: blank, 346 meters depth: blank, 347 meters depth: blank, 348 meters depth: blank, 349 meters depth: 290, 350 meters depth: blank."/>
          <p:cNvPicPr>
            <a:picLocks noGrp="1" noChangeAspect="1"/>
          </p:cNvPicPr>
          <p:nvPr>
            <p:ph type="pic" sz="quarter" idx="11"/>
          </p:nvPr>
        </p:nvPicPr>
        <p:blipFill>
          <a:blip r:embed="rId2"/>
          <a:stretch>
            <a:fillRect/>
          </a:stretch>
        </p:blipFill>
        <p:spPr>
          <a:xfrm>
            <a:off x="2171184" y="1506735"/>
            <a:ext cx="4692269" cy="3487497"/>
          </a:xfrm>
          <a:prstGeom prst="rect">
            <a:avLst/>
          </a:prstGeom>
          <a:noFill/>
          <a:ln>
            <a:noFill/>
          </a:ln>
        </p:spPr>
      </p:pic>
      <p:sp>
        <p:nvSpPr>
          <p:cNvPr id="3" name="Content Placeholder 2"/>
          <p:cNvSpPr>
            <a:spLocks noGrp="1"/>
          </p:cNvSpPr>
          <p:nvPr>
            <p:ph idx="1"/>
          </p:nvPr>
        </p:nvSpPr>
        <p:spPr>
          <a:xfrm>
            <a:off x="243114" y="5151987"/>
            <a:ext cx="8610600" cy="867813"/>
          </a:xfrm>
        </p:spPr>
        <p:txBody>
          <a:bodyPr>
            <a:noAutofit/>
          </a:bodyPr>
          <a:lstStyle/>
          <a:p>
            <a:pPr marL="0" indent="0">
              <a:buNone/>
            </a:pPr>
            <a:r>
              <a:rPr lang="en-US" dirty="0"/>
              <a:t>In previous work we saw a square root transformation would help, so we use that now</a:t>
            </a:r>
          </a:p>
        </p:txBody>
      </p:sp>
    </p:spTree>
    <p:extLst>
      <p:ext uri="{BB962C8B-B14F-4D97-AF65-F5344CB8AC3E}">
        <p14:creationId xmlns:p14="http://schemas.microsoft.com/office/powerpoint/2010/main" val="3852080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Dinosaur </a:t>
            </a:r>
            <a:r>
              <a:rPr lang="en-US" dirty="0" err="1"/>
              <a:t>Sqrt</a:t>
            </a:r>
            <a:r>
              <a:rPr lang="en-US" dirty="0"/>
              <a:t> Iridium: Means</a:t>
            </a:r>
          </a:p>
        </p:txBody>
      </p:sp>
      <p:pic>
        <p:nvPicPr>
          <p:cNvPr id="4" name="Picture Placeholder 3" descr="A table with three rows and six columns, the column headers are 345 meters depth, 346 meters depth, 347 meters depth, 348 meters depth, 349 meters depth, 350 meters depth, and Blank. The data from the table are as follows:&#10;Row 1. Limestone: 345 meters depth: 6.6, 346 meters depth: 12.6, 347 meters depth: 21.0, 348 meters depth: 14.5, 349 meters depth: 11.3, 350 meters depth: 7.3, Blank: 12.6.&#10;Row 2. Shale: 345 meters depth: 16.4, 346 meters depth: 17.7, 347 meters depth: 28.1, 348 meters depth: 20.0, 349 meters depth: 10.8, 350 meters depth: 13.4, Blank: 16.0.&#10;Row 2. Mean: 345 meters depth: 11.5, 346 meters depth: 14.4, 347 meters depth: 23.9, 348 meters depth: 15.9, 349 meters depth: 11.0, 350 meters depth: 9.7, Blank: 14.2."/>
          <p:cNvPicPr>
            <a:picLocks noGrp="1" noChangeAspect="1"/>
          </p:cNvPicPr>
          <p:nvPr>
            <p:ph type="pic" sz="quarter" idx="11"/>
          </p:nvPr>
        </p:nvPicPr>
        <p:blipFill>
          <a:blip r:embed="rId2"/>
          <a:stretch>
            <a:fillRect/>
          </a:stretch>
        </p:blipFill>
        <p:spPr>
          <a:xfrm>
            <a:off x="520252" y="1803307"/>
            <a:ext cx="8014148" cy="2709240"/>
          </a:xfrm>
          <a:prstGeom prst="rect">
            <a:avLst/>
          </a:prstGeom>
          <a:noFill/>
          <a:ln>
            <a:noFill/>
          </a:ln>
        </p:spPr>
      </p:pic>
      <p:sp>
        <p:nvSpPr>
          <p:cNvPr id="6" name="Content Placeholder 5"/>
          <p:cNvSpPr>
            <a:spLocks noGrp="1"/>
          </p:cNvSpPr>
          <p:nvPr>
            <p:ph type="body" sz="quarter" idx="10"/>
          </p:nvPr>
        </p:nvSpPr>
        <p:spPr>
          <a:xfrm>
            <a:off x="241662" y="4915911"/>
            <a:ext cx="8673738" cy="981768"/>
          </a:xfrm>
        </p:spPr>
        <p:txBody>
          <a:bodyPr/>
          <a:lstStyle/>
          <a:p>
            <a:pPr marL="0" indent="0">
              <a:buNone/>
            </a:pPr>
            <a:r>
              <a:rPr lang="en-US" dirty="0"/>
              <a:t>Note: Cells are unbalanced, so row/column means are not just the average of cell means</a:t>
            </a:r>
            <a:r>
              <a:rPr lang="en-US" dirty="0" smtClean="0"/>
              <a:t>.</a:t>
            </a:r>
            <a:endParaRPr lang="en-US" dirty="0"/>
          </a:p>
        </p:txBody>
      </p:sp>
    </p:spTree>
    <p:extLst>
      <p:ext uri="{BB962C8B-B14F-4D97-AF65-F5344CB8AC3E}">
        <p14:creationId xmlns:p14="http://schemas.microsoft.com/office/powerpoint/2010/main" val="625070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Dinosaur </a:t>
            </a:r>
            <a:r>
              <a:rPr lang="en-US" dirty="0" err="1"/>
              <a:t>Sqrt</a:t>
            </a:r>
            <a:r>
              <a:rPr lang="en-US" dirty="0"/>
              <a:t> Iridium: ANOVA</a:t>
            </a:r>
          </a:p>
        </p:txBody>
      </p:sp>
      <p:pic>
        <p:nvPicPr>
          <p:cNvPr id="4" name="Picture Placeholder 3" descr="A set of command lines and a table. The command lines read as follows: &#10;Prompt, mod sqrt Dino (aov) (sqrt (Iridium) approximately equals to source asterisk factor (Depth), data equals dinosaurs)&#10;Prompt, summary (mod sqrt Dino)&#10;The table has four rows and five columns with the row headers that read D f, Sum sq, Mean Sq, F value, and pr greater than F.&#10;Row 1. Source: D f:1, Sum sq: 77.2, Mean Sq: 77.16, F value: 4.626, pr greater than F: 0.0.047110, asterisk&#10;Row 2. Source (Depth): D f: 5, Sum sq: 772.4, Mean Sq: 154.49, F value: 9.263, pr greater than F: 0.000271, three asterisks. &#10;Row 3. Source: factor (Depth): D f: 5, Sum sq: 72.6, Mean Sq: 14.51, F value: 0.870, pr greater than F: 0.522480. &#10;Row 4. Residuals: D f: 16, Sum sq 266.9, Mean Sq: 16.68, F value: Blank, pr greater than F: Blank.  &#10;Each value under the pr greater than F column is circled."/>
          <p:cNvPicPr>
            <a:picLocks noGrp="1" noChangeAspect="1"/>
          </p:cNvPicPr>
          <p:nvPr>
            <p:ph type="pic" sz="quarter" idx="11"/>
          </p:nvPr>
        </p:nvPicPr>
        <p:blipFill>
          <a:blip r:embed="rId2"/>
          <a:stretch>
            <a:fillRect/>
          </a:stretch>
        </p:blipFill>
        <p:spPr>
          <a:xfrm>
            <a:off x="514643" y="1698968"/>
            <a:ext cx="8019757" cy="1975368"/>
          </a:xfrm>
          <a:prstGeom prst="rect">
            <a:avLst/>
          </a:prstGeom>
          <a:noFill/>
          <a:ln>
            <a:noFill/>
          </a:ln>
        </p:spPr>
      </p:pic>
      <p:sp>
        <p:nvSpPr>
          <p:cNvPr id="6" name="Content Placeholder 5"/>
          <p:cNvSpPr>
            <a:spLocks noGrp="1"/>
          </p:cNvSpPr>
          <p:nvPr>
            <p:ph type="body" sz="quarter" idx="10"/>
          </p:nvPr>
        </p:nvSpPr>
        <p:spPr>
          <a:xfrm>
            <a:off x="1279650" y="4354130"/>
            <a:ext cx="4622395" cy="1438831"/>
          </a:xfrm>
        </p:spPr>
        <p:txBody>
          <a:bodyPr>
            <a:noAutofit/>
          </a:bodyPr>
          <a:lstStyle/>
          <a:p>
            <a:pPr marL="0" indent="0">
              <a:buNone/>
            </a:pPr>
            <a:r>
              <a:rPr lang="en-US" dirty="0"/>
              <a:t>Main effect for Source</a:t>
            </a:r>
            <a:r>
              <a:rPr lang="en-US" dirty="0" smtClean="0"/>
              <a:t>? Yes</a:t>
            </a:r>
          </a:p>
          <a:p>
            <a:pPr marL="0" indent="0">
              <a:buNone/>
            </a:pPr>
            <a:r>
              <a:rPr lang="en-US" dirty="0"/>
              <a:t>Main effect for Depth</a:t>
            </a:r>
            <a:r>
              <a:rPr lang="en-US" dirty="0" smtClean="0"/>
              <a:t>? Yes</a:t>
            </a:r>
          </a:p>
          <a:p>
            <a:pPr marL="0" indent="0">
              <a:buNone/>
            </a:pPr>
            <a:r>
              <a:rPr lang="en-US" dirty="0"/>
              <a:t>Interaction effect</a:t>
            </a:r>
            <a:r>
              <a:rPr lang="en-US" dirty="0" smtClean="0"/>
              <a:t>? No</a:t>
            </a:r>
            <a:endParaRPr lang="en-US" dirty="0"/>
          </a:p>
        </p:txBody>
      </p:sp>
    </p:spTree>
    <p:extLst>
      <p:ext uri="{BB962C8B-B14F-4D97-AF65-F5344CB8AC3E}">
        <p14:creationId xmlns:p14="http://schemas.microsoft.com/office/powerpoint/2010/main" val="1419130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Means </a:t>
            </a:r>
            <a:r>
              <a:rPr lang="en-US" dirty="0" smtClean="0"/>
              <a:t>(</a:t>
            </a:r>
            <a:r>
              <a:rPr lang="en-US" dirty="0"/>
              <a:t>When No Interaction)</a:t>
            </a:r>
          </a:p>
        </p:txBody>
      </p:sp>
      <p:sp>
        <p:nvSpPr>
          <p:cNvPr id="11" name="Content Placeholder 10"/>
          <p:cNvSpPr>
            <a:spLocks noGrp="1"/>
          </p:cNvSpPr>
          <p:nvPr>
            <p:ph idx="1"/>
          </p:nvPr>
        </p:nvSpPr>
        <p:spPr>
          <a:xfrm>
            <a:off x="243114" y="1524000"/>
            <a:ext cx="8610600" cy="847607"/>
          </a:xfrm>
        </p:spPr>
        <p:txBody>
          <a:bodyPr>
            <a:noAutofit/>
          </a:bodyPr>
          <a:lstStyle/>
          <a:p>
            <a:pPr marL="0" indent="0">
              <a:buNone/>
            </a:pPr>
            <a:r>
              <a:rPr lang="en-US" dirty="0"/>
              <a:t>Find CI’s for differences among row means (or column means) using the formula for comparing two </a:t>
            </a:r>
            <a:r>
              <a:rPr lang="en-US" dirty="0" smtClean="0"/>
              <a:t>means</a:t>
            </a:r>
          </a:p>
        </p:txBody>
      </p:sp>
      <p:pic>
        <p:nvPicPr>
          <p:cNvPr id="21" name="Picture Placeholder 20" descr="A formula comparing two means. The formula reads y bar subscript I minus y bar subscript j plus or minus t to the power times square root of M S E times squared root of (1 over n subscript 1 plus 1 over n subscript j)."/>
          <p:cNvPicPr>
            <a:picLocks noGrp="1" noChangeAspect="1"/>
          </p:cNvPicPr>
          <p:nvPr>
            <p:ph type="pic" sz="quarter" idx="11"/>
          </p:nvPr>
        </p:nvPicPr>
        <p:blipFill>
          <a:blip r:embed="rId3"/>
          <a:stretch>
            <a:fillRect/>
          </a:stretch>
        </p:blipFill>
        <p:spPr>
          <a:xfrm>
            <a:off x="1575211" y="2743200"/>
            <a:ext cx="5596205" cy="1581536"/>
          </a:xfrm>
          <a:prstGeom prst="rect">
            <a:avLst/>
          </a:prstGeom>
          <a:noFill/>
          <a:ln>
            <a:noFill/>
          </a:ln>
        </p:spPr>
      </p:pic>
      <p:sp>
        <p:nvSpPr>
          <p:cNvPr id="12" name="Content Placeholder 11"/>
          <p:cNvSpPr>
            <a:spLocks noGrp="1"/>
          </p:cNvSpPr>
          <p:nvPr>
            <p:ph sz="quarter" idx="14"/>
          </p:nvPr>
        </p:nvSpPr>
        <p:spPr>
          <a:xfrm>
            <a:off x="304800" y="4876800"/>
            <a:ext cx="8478896" cy="990600"/>
          </a:xfrm>
        </p:spPr>
        <p:txBody>
          <a:bodyPr>
            <a:normAutofit/>
          </a:bodyPr>
          <a:lstStyle/>
          <a:p>
            <a:pPr marL="0" indent="0">
              <a:buNone/>
            </a:pPr>
            <a:r>
              <a:rPr lang="en-US" dirty="0"/>
              <a:t>Note: We compare row means to other row means OR column means to other column means</a:t>
            </a:r>
            <a:r>
              <a:rPr lang="en-US" dirty="0" smtClean="0"/>
              <a:t>.</a:t>
            </a:r>
            <a:endParaRPr lang="en-US" dirty="0"/>
          </a:p>
        </p:txBody>
      </p:sp>
    </p:spTree>
    <p:extLst>
      <p:ext uri="{BB962C8B-B14F-4D97-AF65-F5344CB8AC3E}">
        <p14:creationId xmlns:p14="http://schemas.microsoft.com/office/powerpoint/2010/main" val="39805726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2912</TotalTime>
  <Words>465</Words>
  <Application>Microsoft Office PowerPoint</Application>
  <PresentationFormat>On-screen Show (4:3)</PresentationFormat>
  <Paragraphs>99</Paragraphs>
  <Slides>17</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Section 7.6 </vt:lpstr>
      <vt:lpstr>Section 7.6</vt:lpstr>
      <vt:lpstr>Two-Way ANOVA Model  (with Interaction)</vt:lpstr>
      <vt:lpstr>Three Tests</vt:lpstr>
      <vt:lpstr>Two-Way ANOVA Table (with Interaction)</vt:lpstr>
      <vt:lpstr>Example: Dinosaur Iridium</vt:lpstr>
      <vt:lpstr>Dinosaur Sqrt Iridium: Means</vt:lpstr>
      <vt:lpstr>Dinosaur Sqrt Iridium: ANOVA</vt:lpstr>
      <vt:lpstr>Comparing Means (When No Interaction)</vt:lpstr>
      <vt:lpstr>Comparing Sqrt(Iridium) Means</vt:lpstr>
      <vt:lpstr>Effect Sizes</vt:lpstr>
      <vt:lpstr>Example: Glue Strength</vt:lpstr>
      <vt:lpstr>Glue Strength: Means</vt:lpstr>
      <vt:lpstr>Glue Strength: ANOVA</vt:lpstr>
      <vt:lpstr>Comparing Means (When Interaction Is Present)</vt:lpstr>
      <vt:lpstr>Comparing Glue Means</vt:lpstr>
      <vt:lpstr>Effect Sizes for Glue Strength</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7.6</dc:title>
  <dc:creator>Canon</dc:creator>
  <cp:lastModifiedBy>Newton, Andy</cp:lastModifiedBy>
  <cp:revision>565</cp:revision>
  <dcterms:created xsi:type="dcterms:W3CDTF">2015-10-23T14:29:37Z</dcterms:created>
  <dcterms:modified xsi:type="dcterms:W3CDTF">2018-09-13T15:26:11Z</dcterms:modified>
</cp:coreProperties>
</file>